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40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8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948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31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817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36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50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538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4647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AF8F4-845C-4AB9-BD51-329EF21B628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33689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76DE-4545-4C13-95ED-2976275AE75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419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86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21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49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91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93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90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91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52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DF1A92-481C-4068-AE5F-86FC5BE661A2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CFD1D6-F2C3-40A2-ACC4-AE386BFC9D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42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" Type="http://schemas.openxmlformats.org/officeDocument/2006/relationships/image" Target="../media/image1.jpeg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8.xml"/><Relationship Id="rId5" Type="http://schemas.openxmlformats.org/officeDocument/2006/relationships/slide" Target="slide8.xml"/><Relationship Id="rId15" Type="http://schemas.openxmlformats.org/officeDocument/2006/relationships/slide" Target="slide22.xml"/><Relationship Id="rId10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16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6.xml"/><Relationship Id="rId7" Type="http://schemas.openxmlformats.org/officeDocument/2006/relationships/slide" Target="slide29.xml"/><Relationship Id="rId12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slide" Target="slide34.xml"/><Relationship Id="rId5" Type="http://schemas.openxmlformats.org/officeDocument/2006/relationships/slide" Target="slide27.xml"/><Relationship Id="rId10" Type="http://schemas.openxmlformats.org/officeDocument/2006/relationships/slide" Target="slide33.xml"/><Relationship Id="rId4" Type="http://schemas.openxmlformats.org/officeDocument/2006/relationships/slide" Target="slide22.xml"/><Relationship Id="rId9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70601" y="-550126"/>
            <a:ext cx="5843239" cy="64714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Prepared By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rgbClr val="FF0000"/>
                </a:solidFill>
              </a:rPr>
              <a:t>Dr.SREEJA.S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H.O.D, Dept of Pharmacy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787804" y="914400"/>
            <a:ext cx="5365595" cy="2921620"/>
          </a:xfrm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marL="274320" indent="-274320" algn="ctr">
              <a:spcBef>
                <a:spcPct val="5000"/>
              </a:spcBef>
              <a:buNone/>
              <a:defRPr/>
            </a:pPr>
            <a:r>
              <a:rPr lang="en-US" sz="3600" b="1" dirty="0"/>
              <a:t>PHARMACEUTICAL</a:t>
            </a:r>
          </a:p>
          <a:p>
            <a:pPr marL="274320" indent="-274320" algn="ctr">
              <a:spcBef>
                <a:spcPct val="5000"/>
              </a:spcBef>
              <a:buNone/>
              <a:defRPr/>
            </a:pPr>
            <a:r>
              <a:rPr lang="en-US" sz="3600" b="1" dirty="0"/>
              <a:t>INSTRUMENTS </a:t>
            </a:r>
            <a:endParaRPr lang="en-AU" sz="3600" b="1" dirty="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28575">
            <a:solidFill>
              <a:srgbClr val="90489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back14z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0"/>
            <a:ext cx="85344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</a:rPr>
              <a:t>Presses</a:t>
            </a:r>
            <a:r>
              <a:rPr lang="en-US" altLang="en-US" b="1">
                <a:solidFill>
                  <a:srgbClr val="000066"/>
                </a:solidFill>
              </a:rPr>
              <a:t> consist of two parts between which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the substance is placed and which approach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each other by means of lever or screw.  These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can be taken apart and thoroughly cleansed.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000066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The mass to be expressed is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enclosed in a bag of stout cloth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(press cloth) before placing it in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the press.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Such a press cloth can be used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directly for expression by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forcible straining.</a:t>
            </a:r>
            <a:endParaRPr lang="en-AU" altLang="en-US" b="1">
              <a:solidFill>
                <a:srgbClr val="000066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 PRESSES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WOODEN PRESS</a:t>
            </a:r>
          </a:p>
        </p:txBody>
      </p:sp>
      <p:pic>
        <p:nvPicPr>
          <p:cNvPr id="23555" name="Picture 2" descr="I:\ \wooden pre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788" y="2913064"/>
            <a:ext cx="2095500" cy="1800225"/>
          </a:xfrm>
          <a:noFill/>
        </p:spPr>
      </p:pic>
    </p:spTree>
    <p:extLst>
      <p:ext uri="{BB962C8B-B14F-4D97-AF65-F5344CB8AC3E}">
        <p14:creationId xmlns:p14="http://schemas.microsoft.com/office/powerpoint/2010/main" val="422604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ROLLER PRESS</a:t>
            </a:r>
          </a:p>
        </p:txBody>
      </p:sp>
      <p:pic>
        <p:nvPicPr>
          <p:cNvPr id="24579" name="Picture 2" descr="I:\ \roll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2663" y="2927350"/>
            <a:ext cx="2571750" cy="1771650"/>
          </a:xfrm>
          <a:noFill/>
        </p:spPr>
      </p:pic>
    </p:spTree>
    <p:extLst>
      <p:ext uri="{BB962C8B-B14F-4D97-AF65-F5344CB8AC3E}">
        <p14:creationId xmlns:p14="http://schemas.microsoft.com/office/powerpoint/2010/main" val="22726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HYDROULIC PRESS</a:t>
            </a:r>
          </a:p>
        </p:txBody>
      </p:sp>
      <p:pic>
        <p:nvPicPr>
          <p:cNvPr id="25603" name="Picture 2" descr="I:\ \hydrolic pre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219200"/>
            <a:ext cx="7467600" cy="5638800"/>
          </a:xfrm>
          <a:noFill/>
        </p:spPr>
      </p:pic>
    </p:spTree>
    <p:extLst>
      <p:ext uri="{BB962C8B-B14F-4D97-AF65-F5344CB8AC3E}">
        <p14:creationId xmlns:p14="http://schemas.microsoft.com/office/powerpoint/2010/main" val="3544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back14z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90600"/>
            <a:ext cx="6934200" cy="5181600"/>
          </a:xfrm>
        </p:spPr>
        <p:txBody>
          <a:bodyPr>
            <a:normAutofit fontScale="92500"/>
          </a:bodyPr>
          <a:lstStyle/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These are vessels with meshed or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perforated bottom</a:t>
            </a:r>
            <a:r>
              <a:rPr lang="en-US" sz="3000" b="1">
                <a:solidFill>
                  <a:srgbClr val="000066"/>
                </a:solidFill>
              </a:rPr>
              <a:t> for separating fine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powders from coarser substances in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the mixture.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endParaRPr lang="en-US" sz="3000" b="1">
              <a:solidFill>
                <a:srgbClr val="000066"/>
              </a:solidFill>
            </a:endParaRP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Screens most commonly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used are woven wire sieves,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bolting cloth, closely spaced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bars and punched plates.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endParaRPr lang="en-US" sz="3000" b="1">
              <a:solidFill>
                <a:srgbClr val="000066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 SIEVES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362200" y="1447801"/>
            <a:ext cx="7467600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>
                <a:solidFill>
                  <a:srgbClr val="000066"/>
                </a:solidFill>
              </a:rPr>
              <a:t>According to HPI, the sieves are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>
                <a:solidFill>
                  <a:srgbClr val="000066"/>
                </a:solidFill>
              </a:rPr>
              <a:t>specified as sieve numbers 6, 8, 10,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>
                <a:solidFill>
                  <a:srgbClr val="000066"/>
                </a:solidFill>
              </a:rPr>
              <a:t>22, 25, 30, 36, 44, 60, 85, 100 and 200. </a:t>
            </a:r>
          </a:p>
          <a:p>
            <a:pPr eaLnBrk="1" hangingPunct="1">
              <a:lnSpc>
                <a:spcPct val="120000"/>
              </a:lnSpc>
            </a:pPr>
            <a:endParaRPr lang="en-US" altLang="en-US" sz="2000" b="1">
              <a:solidFill>
                <a:srgbClr val="000066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3200" b="1">
                <a:solidFill>
                  <a:srgbClr val="660066"/>
                </a:solidFill>
              </a:rPr>
              <a:t>		The sieves that are used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>
                <a:solidFill>
                  <a:srgbClr val="660066"/>
                </a:solidFill>
              </a:rPr>
              <a:t>		today are made up of silk,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>
                <a:solidFill>
                  <a:srgbClr val="660066"/>
                </a:solidFill>
              </a:rPr>
              <a:t>		hair or stainless steel wire. </a:t>
            </a:r>
            <a:endParaRPr lang="en-US" altLang="en-US" sz="3200">
              <a:solidFill>
                <a:srgbClr val="660066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0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back14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0"/>
            <a:ext cx="8382000" cy="1219200"/>
          </a:xfrm>
        </p:spPr>
        <p:txBody>
          <a:bodyPr>
            <a:normAutofit/>
          </a:bodyPr>
          <a:lstStyle/>
          <a:p>
            <a:pPr marL="274320" indent="-274320"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For systematic consideration, </a:t>
            </a:r>
            <a:r>
              <a:rPr lang="en-US" b="1">
                <a:solidFill>
                  <a:srgbClr val="660066"/>
                </a:solidFill>
              </a:rPr>
              <a:t>pharmaceutical </a:t>
            </a:r>
          </a:p>
          <a:p>
            <a:pPr marL="274320" indent="-274320"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balances</a:t>
            </a:r>
            <a:r>
              <a:rPr lang="en-US" b="1">
                <a:solidFill>
                  <a:srgbClr val="000066"/>
                </a:solidFill>
              </a:rPr>
              <a:t> may be classified as follows: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BALANCES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334000" y="1981201"/>
            <a:ext cx="51054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  <a:buClr>
                <a:schemeClr val="bg1"/>
              </a:buClr>
              <a:buFontTx/>
              <a:buChar char="•"/>
              <a:defRPr/>
            </a:pPr>
            <a:endParaRPr lang="en-US" sz="1200" b="1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1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 Single beam, </a:t>
            </a:r>
          </a:p>
          <a:p>
            <a:pPr>
              <a:spcBef>
                <a:spcPct val="10000"/>
              </a:spcBef>
              <a:buClr>
                <a:schemeClr val="bg1"/>
              </a:buClr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  equal arm balances</a:t>
            </a:r>
          </a:p>
          <a:p>
            <a:pPr>
              <a:spcBef>
                <a:spcPct val="1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 Single beam, </a:t>
            </a:r>
          </a:p>
          <a:p>
            <a:pPr>
              <a:spcBef>
                <a:spcPct val="10000"/>
              </a:spcBef>
              <a:buClr>
                <a:schemeClr val="bg1"/>
              </a:buClr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  unequal arm balances</a:t>
            </a:r>
          </a:p>
          <a:p>
            <a:pPr>
              <a:spcBef>
                <a:spcPct val="1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 Double beam, </a:t>
            </a:r>
          </a:p>
          <a:p>
            <a:pPr>
              <a:spcBef>
                <a:spcPct val="10000"/>
              </a:spcBef>
              <a:buClr>
                <a:schemeClr val="bg1"/>
              </a:buClr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  unequal arm balances</a:t>
            </a:r>
          </a:p>
          <a:p>
            <a:pPr>
              <a:spcBef>
                <a:spcPct val="1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 Compound lever balances</a:t>
            </a:r>
          </a:p>
          <a:p>
            <a:pPr>
              <a:spcBef>
                <a:spcPct val="10000"/>
              </a:spcBef>
              <a:buClr>
                <a:schemeClr val="bg1"/>
              </a:buClr>
              <a:buFontTx/>
              <a:buChar char="•"/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 One arm balance</a:t>
            </a:r>
            <a:endParaRPr lang="en-AU" sz="2800" b="1">
              <a:solidFill>
                <a:srgbClr val="000066"/>
              </a:solidFill>
              <a:latin typeface="Arial" charset="0"/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back14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7620000" cy="419100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These are long, cylindrical shaped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calibrated glass containers used for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measuring volume or capacity of liquids. </a:t>
            </a:r>
          </a:p>
          <a:p>
            <a:pPr marL="274320" indent="-274320">
              <a:buNone/>
              <a:defRPr/>
            </a:pPr>
            <a:endParaRPr lang="en-US" sz="2000" b="1">
              <a:solidFill>
                <a:srgbClr val="660066"/>
              </a:solidFill>
            </a:endParaRP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Measuring glass cylinders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are available in different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capacities with different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least counts.</a:t>
            </a:r>
            <a:endParaRPr lang="en-AU" sz="3000" b="1">
              <a:solidFill>
                <a:srgbClr val="660066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MEASURING  CYLINDER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back14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90600"/>
            <a:ext cx="7848600" cy="487680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These are available in different capacities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as 10 ml, 50 ml, 100 ml, etc. These may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be made of glass or plastic.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endParaRPr lang="en-US" sz="1800" b="1">
              <a:solidFill>
                <a:srgbClr val="660066"/>
              </a:solidFill>
            </a:endParaRP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Conical measures have this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advantage that it is easier to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fill without spilling the liquid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on the sides above required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level. It is also convenient to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rinse, clean and drain.</a:t>
            </a:r>
            <a:endParaRPr lang="en-AU" b="1">
              <a:solidFill>
                <a:srgbClr val="000066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GRADUATED  CONICAL  GLASS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60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95400"/>
            <a:ext cx="7696200" cy="4419600"/>
          </a:xfrm>
        </p:spPr>
        <p:txBody>
          <a:bodyPr>
            <a:normAutofit lnSpcReduction="10000"/>
          </a:bodyPr>
          <a:lstStyle/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The measuring tile or pill tile is generally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made of porcelain or glass, with the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painted graduations burnt in during the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process of glazing of the porcelain or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etched into the glass. </a:t>
            </a:r>
          </a:p>
          <a:p>
            <a:pPr marL="274320" indent="-274320">
              <a:buNone/>
              <a:defRPr/>
            </a:pPr>
            <a:endParaRPr lang="en-US" sz="2000" b="1">
              <a:solidFill>
                <a:srgbClr val="000066"/>
              </a:solidFill>
            </a:endParaRP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It is generally used for measurement of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globules and preparation of ointments.</a:t>
            </a:r>
            <a:endParaRPr lang="en-AU" sz="3000" b="1">
              <a:solidFill>
                <a:srgbClr val="660066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MEASURING  TILE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066800"/>
          </a:xfrm>
          <a:solidFill>
            <a:srgbClr val="66468C"/>
          </a:solidFill>
        </p:spPr>
        <p:txBody>
          <a:bodyPr/>
          <a:lstStyle/>
          <a:p>
            <a:pPr algn="l" eaLnBrk="1" hangingPunct="1"/>
            <a:r>
              <a:rPr lang="en-US" altLang="en-US" sz="3200" b="1">
                <a:latin typeface="Times New Roman" panose="02020603050405020304" pitchFamily="18" charset="0"/>
              </a:rPr>
              <a:t> FOR PREPARATION  OF </a:t>
            </a:r>
            <a:br>
              <a:rPr lang="en-US" altLang="en-US" sz="3200" b="1">
                <a:latin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</a:rPr>
              <a:t> HOMOEOPATHIC MEDICINES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295400"/>
            <a:ext cx="8229600" cy="5334000"/>
          </a:xfrm>
        </p:spPr>
        <p:txBody>
          <a:bodyPr/>
          <a:lstStyle/>
          <a:p>
            <a:pPr marL="609600" indent="-609600">
              <a:spcBef>
                <a:spcPct val="10000"/>
              </a:spcBef>
              <a:buNone/>
              <a:tabLst>
                <a:tab pos="6972300" algn="l"/>
              </a:tabLst>
            </a:pPr>
            <a:r>
              <a:rPr lang="en-US" altLang="en-US" sz="3000" b="1">
                <a:solidFill>
                  <a:srgbClr val="000066"/>
                </a:solidFill>
                <a:hlinkClick r:id="rId3" action="ppaction://hlinksldjump"/>
              </a:rPr>
              <a:t>Mortar, Pestle</a:t>
            </a:r>
            <a:r>
              <a:rPr lang="en-US" altLang="en-US" sz="3000" b="1">
                <a:solidFill>
                  <a:srgbClr val="000066"/>
                </a:solidFill>
              </a:rPr>
              <a:t>, </a:t>
            </a:r>
            <a:r>
              <a:rPr lang="en-US" altLang="en-US" sz="3000" b="1">
                <a:solidFill>
                  <a:srgbClr val="000066"/>
                </a:solidFill>
                <a:hlinkClick r:id="rId4" action="ppaction://hlinksldjump"/>
              </a:rPr>
              <a:t>Chopping board </a:t>
            </a:r>
          </a:p>
          <a:p>
            <a:pPr marL="609600" indent="-609600">
              <a:spcBef>
                <a:spcPct val="10000"/>
              </a:spcBef>
              <a:buNone/>
              <a:tabLst>
                <a:tab pos="6972300" algn="l"/>
              </a:tabLst>
            </a:pPr>
            <a:r>
              <a:rPr lang="en-US" altLang="en-US" sz="3000" b="1">
                <a:solidFill>
                  <a:srgbClr val="000066"/>
                </a:solidFill>
                <a:hlinkClick r:id="rId4" action="ppaction://hlinksldjump"/>
              </a:rPr>
              <a:t>and knife</a:t>
            </a:r>
            <a:r>
              <a:rPr lang="en-US" altLang="en-US" sz="3000" b="1">
                <a:solidFill>
                  <a:srgbClr val="000066"/>
                </a:solidFill>
              </a:rPr>
              <a:t>, </a:t>
            </a:r>
            <a:r>
              <a:rPr lang="en-US" altLang="en-US" sz="3000" b="1">
                <a:solidFill>
                  <a:srgbClr val="000066"/>
                </a:solidFill>
                <a:hlinkClick r:id="rId5" action="ppaction://hlinksldjump"/>
              </a:rPr>
              <a:t>Leather pad</a:t>
            </a:r>
            <a:r>
              <a:rPr lang="en-US" altLang="en-US" sz="3000" b="1">
                <a:solidFill>
                  <a:srgbClr val="000066"/>
                </a:solidFill>
              </a:rPr>
              <a:t>, </a:t>
            </a:r>
            <a:r>
              <a:rPr lang="en-US" altLang="en-US" sz="3000" b="1">
                <a:solidFill>
                  <a:srgbClr val="000066"/>
                </a:solidFill>
                <a:hlinkClick r:id="rId6" action="ppaction://hlinksldjump"/>
              </a:rPr>
              <a:t>Percolator</a:t>
            </a:r>
            <a:r>
              <a:rPr lang="en-US" altLang="en-US" sz="3000" b="1">
                <a:solidFill>
                  <a:srgbClr val="000066"/>
                </a:solidFill>
              </a:rPr>
              <a:t>,</a:t>
            </a:r>
          </a:p>
          <a:p>
            <a:pPr marL="609600" indent="-609600">
              <a:spcBef>
                <a:spcPct val="10000"/>
              </a:spcBef>
              <a:buNone/>
              <a:tabLst>
                <a:tab pos="6972300" algn="l"/>
              </a:tabLst>
            </a:pPr>
            <a:r>
              <a:rPr lang="en-US" altLang="en-US" sz="3000" b="1">
                <a:solidFill>
                  <a:srgbClr val="000066"/>
                </a:solidFill>
                <a:hlinkClick r:id="rId7" action="ppaction://hlinksldjump"/>
              </a:rPr>
              <a:t>Presses</a:t>
            </a:r>
            <a:r>
              <a:rPr lang="en-US" altLang="en-US" sz="3000" b="1">
                <a:solidFill>
                  <a:srgbClr val="000066"/>
                </a:solidFill>
              </a:rPr>
              <a:t>, </a:t>
            </a:r>
            <a:r>
              <a:rPr lang="en-US" altLang="en-US" sz="3000" b="1">
                <a:solidFill>
                  <a:srgbClr val="000066"/>
                </a:solidFill>
                <a:hlinkClick r:id="rId8" action="ppaction://hlinksldjump"/>
              </a:rPr>
              <a:t>Sieves</a:t>
            </a:r>
            <a:r>
              <a:rPr lang="en-US" altLang="en-US" sz="3000" b="1">
                <a:solidFill>
                  <a:srgbClr val="000066"/>
                </a:solidFill>
              </a:rPr>
              <a:t>.</a:t>
            </a:r>
          </a:p>
          <a:p>
            <a:pPr marL="609600" indent="-609600">
              <a:spcBef>
                <a:spcPct val="10000"/>
              </a:spcBef>
              <a:buNone/>
              <a:tabLst>
                <a:tab pos="6972300" algn="l"/>
              </a:tabLst>
            </a:pPr>
            <a:endParaRPr lang="en-US" altLang="en-US" sz="3000" b="1">
              <a:solidFill>
                <a:srgbClr val="000066"/>
              </a:solidFill>
            </a:endParaRPr>
          </a:p>
          <a:p>
            <a:pPr marL="609600" indent="-609600">
              <a:spcBef>
                <a:spcPct val="10000"/>
              </a:spcBef>
              <a:buNone/>
              <a:tabLst>
                <a:tab pos="6972300" algn="l"/>
              </a:tabLst>
            </a:pPr>
            <a:endParaRPr lang="en-US" altLang="en-US" sz="3000" b="1">
              <a:solidFill>
                <a:srgbClr val="000066"/>
              </a:solidFill>
            </a:endParaRPr>
          </a:p>
          <a:p>
            <a:pPr marL="609600" indent="-609600">
              <a:spcBef>
                <a:spcPct val="10000"/>
              </a:spcBef>
              <a:buClr>
                <a:srgbClr val="FFCC00"/>
              </a:buClr>
              <a:buSzPct val="120000"/>
              <a:buNone/>
              <a:tabLst>
                <a:tab pos="6972300" algn="l"/>
              </a:tabLst>
            </a:pPr>
            <a:r>
              <a:rPr lang="en-US" altLang="en-US" sz="3000" b="1">
                <a:solidFill>
                  <a:srgbClr val="000066"/>
                </a:solidFill>
                <a:hlinkClick r:id="rId9" action="ppaction://hlinksldjump"/>
              </a:rPr>
              <a:t>Balances</a:t>
            </a:r>
            <a:r>
              <a:rPr lang="en-US" altLang="en-US" sz="3000" b="1">
                <a:solidFill>
                  <a:srgbClr val="000066"/>
                </a:solidFill>
              </a:rPr>
              <a:t>; </a:t>
            </a:r>
            <a:r>
              <a:rPr lang="en-US" altLang="en-US" sz="3000" b="1">
                <a:solidFill>
                  <a:srgbClr val="000066"/>
                </a:solidFill>
                <a:hlinkClick r:id="rId10" action="ppaction://hlinksldjump"/>
              </a:rPr>
              <a:t>Measuring cylinder</a:t>
            </a:r>
            <a:r>
              <a:rPr lang="en-US" altLang="en-US" sz="3000" b="1">
                <a:solidFill>
                  <a:srgbClr val="000066"/>
                </a:solidFill>
              </a:rPr>
              <a:t>; </a:t>
            </a:r>
          </a:p>
          <a:p>
            <a:pPr marL="609600" indent="-609600">
              <a:spcBef>
                <a:spcPct val="10000"/>
              </a:spcBef>
              <a:buClr>
                <a:srgbClr val="FFCC00"/>
              </a:buClr>
              <a:buSzPct val="120000"/>
              <a:buNone/>
              <a:tabLst>
                <a:tab pos="6972300" algn="l"/>
              </a:tabLst>
            </a:pPr>
            <a:r>
              <a:rPr lang="en-US" altLang="en-US" sz="3000" b="1">
                <a:solidFill>
                  <a:srgbClr val="000066"/>
                </a:solidFill>
                <a:hlinkClick r:id="rId11" action="ppaction://hlinksldjump"/>
              </a:rPr>
              <a:t>Graduated conical glass</a:t>
            </a:r>
            <a:r>
              <a:rPr lang="en-US" altLang="en-US" sz="3000" b="1">
                <a:solidFill>
                  <a:srgbClr val="000066"/>
                </a:solidFill>
              </a:rPr>
              <a:t>; </a:t>
            </a:r>
            <a:r>
              <a:rPr lang="en-US" altLang="en-US" sz="3000" b="1">
                <a:solidFill>
                  <a:srgbClr val="000066"/>
                </a:solidFill>
                <a:hlinkClick r:id="rId12" action="ppaction://hlinksldjump"/>
              </a:rPr>
              <a:t>Measuring tile</a:t>
            </a:r>
            <a:r>
              <a:rPr lang="en-US" altLang="en-US" sz="3000" b="1">
                <a:solidFill>
                  <a:srgbClr val="000066"/>
                </a:solidFill>
              </a:rPr>
              <a:t>; </a:t>
            </a:r>
          </a:p>
          <a:p>
            <a:pPr marL="609600" indent="-609600">
              <a:spcBef>
                <a:spcPct val="10000"/>
              </a:spcBef>
              <a:buClr>
                <a:srgbClr val="FFCC00"/>
              </a:buClr>
              <a:buSzPct val="120000"/>
              <a:buNone/>
              <a:tabLst>
                <a:tab pos="6972300" algn="l"/>
              </a:tabLst>
            </a:pPr>
            <a:r>
              <a:rPr lang="en-US" altLang="en-US" sz="3000" b="1">
                <a:solidFill>
                  <a:srgbClr val="000066"/>
                </a:solidFill>
                <a:hlinkClick r:id="rId13" action="ppaction://hlinksldjump"/>
              </a:rPr>
              <a:t>Funnel</a:t>
            </a:r>
            <a:r>
              <a:rPr lang="en-US" altLang="en-US" sz="3000" b="1">
                <a:solidFill>
                  <a:srgbClr val="000066"/>
                </a:solidFill>
              </a:rPr>
              <a:t>; </a:t>
            </a:r>
            <a:r>
              <a:rPr lang="en-US" altLang="en-US" sz="3000" b="1">
                <a:solidFill>
                  <a:srgbClr val="000066"/>
                </a:solidFill>
                <a:hlinkClick r:id="rId14" action="ppaction://hlinksldjump"/>
              </a:rPr>
              <a:t>Volumetric flask</a:t>
            </a:r>
            <a:r>
              <a:rPr lang="en-US" altLang="en-US" sz="3000" b="1">
                <a:solidFill>
                  <a:srgbClr val="000066"/>
                </a:solidFill>
              </a:rPr>
              <a:t>; </a:t>
            </a:r>
            <a:r>
              <a:rPr lang="en-US" altLang="en-US" sz="3000" b="1">
                <a:solidFill>
                  <a:srgbClr val="000066"/>
                </a:solidFill>
                <a:hlinkClick r:id="rId15" action="ppaction://hlinksldjump"/>
              </a:rPr>
              <a:t>Official medicine </a:t>
            </a:r>
          </a:p>
          <a:p>
            <a:pPr marL="609600" indent="-609600">
              <a:spcBef>
                <a:spcPct val="10000"/>
              </a:spcBef>
              <a:buClr>
                <a:srgbClr val="FFCC00"/>
              </a:buClr>
              <a:buSzPct val="120000"/>
              <a:buNone/>
              <a:tabLst>
                <a:tab pos="6972300" algn="l"/>
              </a:tabLst>
            </a:pPr>
            <a:r>
              <a:rPr lang="en-US" altLang="en-US" sz="3000" b="1">
                <a:solidFill>
                  <a:srgbClr val="000066"/>
                </a:solidFill>
                <a:hlinkClick r:id="rId15" action="ppaction://hlinksldjump"/>
              </a:rPr>
              <a:t>dropper</a:t>
            </a:r>
            <a:r>
              <a:rPr lang="en-US" altLang="en-US" sz="3000" b="1">
                <a:solidFill>
                  <a:srgbClr val="000066"/>
                </a:solidFill>
              </a:rPr>
              <a:t>; </a:t>
            </a:r>
            <a:r>
              <a:rPr lang="en-US" altLang="en-US" sz="3000" b="1">
                <a:solidFill>
                  <a:srgbClr val="000066"/>
                </a:solidFill>
                <a:hlinkClick r:id="rId16" action="ppaction://hlinksldjump"/>
              </a:rPr>
              <a:t>Beaker</a:t>
            </a:r>
            <a:r>
              <a:rPr lang="en-US" altLang="en-US" sz="3000" b="1">
                <a:solidFill>
                  <a:srgbClr val="000066"/>
                </a:solidFill>
              </a:rPr>
              <a:t>; </a:t>
            </a:r>
            <a:r>
              <a:rPr lang="en-US" altLang="en-US" sz="3000" b="1">
                <a:solidFill>
                  <a:srgbClr val="000066"/>
                </a:solidFill>
                <a:hlinkClick r:id="rId17" action="ppaction://hlinksldjump"/>
              </a:rPr>
              <a:t>Spatula and spoon</a:t>
            </a:r>
            <a:r>
              <a:rPr lang="en-US" altLang="en-US" sz="3000" b="1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524000" y="304800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FOR WEIGHING, MEASURING &amp; STORAGE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back14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762000"/>
            <a:ext cx="8153400" cy="57150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Funnel is a conical shaped apparatus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intended to facilitate the pouring of liquids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into narrow-mouthed vessels.</a:t>
            </a:r>
            <a:r>
              <a:rPr lang="en-US" b="1">
                <a:solidFill>
                  <a:srgbClr val="000066"/>
                </a:solidFill>
              </a:rPr>
              <a:t>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US" sz="1200" b="1">
              <a:solidFill>
                <a:srgbClr val="000066"/>
              </a:solidFill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They are chiefly used for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transfer of liquid, filtration 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and sublimation. They are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widely used for supporting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filter media.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US" sz="1200" b="1">
              <a:solidFill>
                <a:srgbClr val="000066"/>
              </a:solidFill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Funnels maybe made of glass,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polyethylene, metal, porcelain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or any other material that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serves the specific purpose. </a:t>
            </a:r>
            <a:endParaRPr lang="en-AU" b="1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FUNNEL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back14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838200"/>
            <a:ext cx="4953000" cy="5715000"/>
          </a:xfrm>
        </p:spPr>
        <p:txBody>
          <a:bodyPr>
            <a:normAutofit/>
          </a:bodyPr>
          <a:lstStyle/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A volumetric flask is a flat-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bottomed glass container,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with a long narrow neck.</a:t>
            </a:r>
            <a:r>
              <a:rPr lang="en-US" b="1">
                <a:solidFill>
                  <a:srgbClr val="000066"/>
                </a:solidFill>
              </a:rPr>
              <a:t>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It is accompanied with a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stopper, which is usually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made of glass or plastic.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endParaRPr lang="en-US" sz="1000" b="1">
              <a:solidFill>
                <a:srgbClr val="000066"/>
              </a:solidFill>
            </a:endParaRP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Flasks may be of different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capacities.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endParaRPr lang="en-US" sz="1000" b="1">
              <a:solidFill>
                <a:srgbClr val="000066"/>
              </a:solidFill>
            </a:endParaRP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It is generally used for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preparation of reagents </a:t>
            </a:r>
          </a:p>
          <a:p>
            <a:pPr marL="274320" indent="-274320"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and also for storing. 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VOLUMETRIC  FLASK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back1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838200"/>
            <a:ext cx="5410200" cy="42672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The pharmacopoeial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medicine </a:t>
            </a:r>
            <a:r>
              <a:rPr lang="en-US" sz="3000" b="1">
                <a:solidFill>
                  <a:srgbClr val="000066"/>
                </a:solidFill>
              </a:rPr>
              <a:t>dropper is 3 mm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in external diameter at its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delivery end and when held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vertically delivers 20 drops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of water, the total weight of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which is between 0.9 g and </a:t>
            </a:r>
          </a:p>
          <a:p>
            <a:pPr marL="274320" indent="-274320"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1.1 g at 25</a:t>
            </a:r>
            <a:r>
              <a:rPr lang="en-US" sz="3000" b="1" baseline="30000">
                <a:solidFill>
                  <a:srgbClr val="000066"/>
                </a:solidFill>
              </a:rPr>
              <a:t>o</a:t>
            </a:r>
            <a:r>
              <a:rPr lang="en-US" sz="3000" b="1">
                <a:solidFill>
                  <a:srgbClr val="000066"/>
                </a:solidFill>
              </a:rPr>
              <a:t>C. 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OFFICIAL  MEDICINE  DROPPER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back14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990600"/>
            <a:ext cx="7772400" cy="2209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The mouth of the beaker is generally 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circular, but some beakers may have a 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spout or lip in the mouth of the beaker 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for better drainage of the liquid. </a:t>
            </a:r>
            <a:endParaRPr lang="en-US" altLang="en-US" sz="2000" b="1">
              <a:solidFill>
                <a:srgbClr val="000066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BEAKER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209801" y="3352801"/>
            <a:ext cx="5381601" cy="2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3000" b="1">
                <a:solidFill>
                  <a:srgbClr val="660066"/>
                </a:solidFill>
                <a:latin typeface="Arial" charset="0"/>
              </a:rPr>
              <a:t>It is usually made of glass. </a:t>
            </a:r>
          </a:p>
          <a:p>
            <a:pPr>
              <a:spcBef>
                <a:spcPct val="5000"/>
              </a:spcBef>
              <a:defRPr/>
            </a:pPr>
            <a:r>
              <a:rPr lang="en-US" sz="3000" b="1">
                <a:solidFill>
                  <a:srgbClr val="660066"/>
                </a:solidFill>
                <a:latin typeface="Arial" charset="0"/>
              </a:rPr>
              <a:t>These are available in </a:t>
            </a:r>
          </a:p>
          <a:p>
            <a:pPr>
              <a:spcBef>
                <a:spcPct val="5000"/>
              </a:spcBef>
              <a:defRPr/>
            </a:pPr>
            <a:r>
              <a:rPr lang="en-US" sz="3000" b="1">
                <a:solidFill>
                  <a:srgbClr val="660066"/>
                </a:solidFill>
                <a:latin typeface="Arial" charset="0"/>
              </a:rPr>
              <a:t>different sizes. It is used for </a:t>
            </a:r>
          </a:p>
          <a:p>
            <a:pPr>
              <a:spcBef>
                <a:spcPct val="5000"/>
              </a:spcBef>
              <a:defRPr/>
            </a:pPr>
            <a:r>
              <a:rPr lang="en-US" sz="3000" b="1">
                <a:solidFill>
                  <a:srgbClr val="660066"/>
                </a:solidFill>
                <a:latin typeface="Arial" charset="0"/>
              </a:rPr>
              <a:t>storage of liquids.</a:t>
            </a:r>
            <a:endParaRPr lang="en-AU" sz="3000" b="1">
              <a:solidFill>
                <a:srgbClr val="660066"/>
              </a:solidFill>
              <a:latin typeface="Arial" charset="0"/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9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990600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These are usually made of horn, bone, </a:t>
            </a:r>
          </a:p>
          <a:p>
            <a:pPr marL="274320" indent="-274320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ivory, porcelain, solid hard rubber and </a:t>
            </a:r>
          </a:p>
          <a:p>
            <a:pPr marL="274320" indent="-274320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stainless steel. Handle of spatula is </a:t>
            </a:r>
          </a:p>
          <a:p>
            <a:pPr marL="274320" indent="-274320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usually heavier than blade. </a:t>
            </a:r>
          </a:p>
          <a:p>
            <a:pPr marL="274320" indent="-274320">
              <a:lnSpc>
                <a:spcPct val="110000"/>
              </a:lnSpc>
              <a:spcBef>
                <a:spcPct val="5000"/>
              </a:spcBef>
              <a:buNone/>
              <a:defRPr/>
            </a:pPr>
            <a:endParaRPr lang="en-US" sz="2000" b="1">
              <a:solidFill>
                <a:srgbClr val="660066"/>
              </a:solidFill>
            </a:endParaRPr>
          </a:p>
          <a:p>
            <a:pPr marL="274320" indent="-274320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The object of spatula in </a:t>
            </a:r>
          </a:p>
          <a:p>
            <a:pPr marL="274320" indent="-274320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trituration is to scrape </a:t>
            </a:r>
          </a:p>
          <a:p>
            <a:pPr marL="274320" indent="-274320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triturated powder from </a:t>
            </a:r>
          </a:p>
          <a:p>
            <a:pPr marL="274320" indent="-274320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sides of mortar.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SPATULA  AND  SPOON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286000" y="1219200"/>
            <a:ext cx="74676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66"/>
                </a:solidFill>
              </a:rPr>
              <a:t>The spatula is also used for handling and transfer of powders and in preparation of semi-solid external applications like ointments. </a:t>
            </a:r>
          </a:p>
          <a:p>
            <a:pPr eaLnBrk="1" hangingPunct="1">
              <a:lnSpc>
                <a:spcPct val="150000"/>
              </a:lnSpc>
            </a:pPr>
            <a:endParaRPr lang="en-US" altLang="en-US" sz="1400" b="1">
              <a:solidFill>
                <a:srgbClr val="000066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660066"/>
                </a:solidFill>
              </a:rPr>
              <a:t>Spoon is used to transfer liquids.</a:t>
            </a:r>
            <a:endParaRPr lang="en-US" altLang="en-US" sz="3200">
              <a:solidFill>
                <a:srgbClr val="660066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back14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838200"/>
            <a:ext cx="8534400" cy="51054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For burning gas fuels, special devices are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required that allow the gas to burn without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danger. Such devices are called burners.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endParaRPr lang="en-US" sz="1600" b="1">
              <a:solidFill>
                <a:srgbClr val="660066"/>
              </a:solidFill>
            </a:endParaRP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				Bunsen burner</a:t>
            </a:r>
            <a:r>
              <a:rPr lang="en-US" b="1">
                <a:solidFill>
                  <a:srgbClr val="000066"/>
                </a:solidFill>
              </a:rPr>
              <a:t> :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A Bunsen burner is a device 				used in labs for production of 				heat and flame by burning 					gaseous fuel. The flame of the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Bunsen burner is superior to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the ordinary flame by reason </a:t>
            </a:r>
          </a:p>
          <a:p>
            <a:pPr marL="274320" indent="-274320">
              <a:lnSpc>
                <a:spcPct val="105000"/>
              </a:lnSpc>
              <a:spcBef>
                <a:spcPct val="10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				of its greater heat. </a:t>
            </a:r>
            <a:endParaRPr lang="en-AU" b="1">
              <a:solidFill>
                <a:srgbClr val="000066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BURNER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00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 descr="back14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8305800" cy="1600200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The air is ignited in a closed chamber known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as hot air oven.</a:t>
            </a:r>
            <a:r>
              <a:rPr lang="en-US" b="1">
                <a:solidFill>
                  <a:srgbClr val="000066"/>
                </a:solidFill>
              </a:rPr>
              <a:t> It is a small chamber, made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of aluminium or stainless steel. </a:t>
            </a:r>
          </a:p>
          <a:p>
            <a:pPr marL="274320" indent="-274320">
              <a:buNone/>
              <a:defRPr/>
            </a:pP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HOT  AIR  OVEN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911726" y="2438401"/>
            <a:ext cx="55276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</a:rPr>
              <a:t>The oven is heated electrically.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</a:rPr>
              <a:t>The materials are heated by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</a:rPr>
              <a:t>keeping them on the shelves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</a:rPr>
              <a:t>of the oven.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1600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</a:rPr>
              <a:t>It is used for the evaporation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</a:rPr>
              <a:t>of the moisture of vegetable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66"/>
                </a:solidFill>
                <a:latin typeface="Arial" charset="0"/>
              </a:rPr>
              <a:t>drugs or other raw materials.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82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4" descr="back14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838200"/>
            <a:ext cx="80010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660066"/>
                </a:solidFill>
              </a:rPr>
              <a:t>Crucibles are utensils of various sizes,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660066"/>
                </a:solidFill>
              </a:rPr>
              <a:t>shapes and materials.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endParaRPr lang="en-US" altLang="en-US" sz="1600" b="1">
              <a:solidFill>
                <a:srgbClr val="660066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Porcelain crucibles are the most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popular of all forms of crucibles.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endParaRPr lang="en-US" altLang="en-US" sz="1600" b="1">
              <a:solidFill>
                <a:srgbClr val="000066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It is used for drying substances in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small amounts at a high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temperature.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For drying at a very high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temperature, crucible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en-US" sz="3000" b="1">
                <a:solidFill>
                  <a:srgbClr val="000066"/>
                </a:solidFill>
              </a:rPr>
              <a:t>made of silica is used. </a:t>
            </a:r>
            <a:endParaRPr lang="en-AU" altLang="en-US" sz="3000" b="1">
              <a:solidFill>
                <a:srgbClr val="000066"/>
              </a:solidFill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CRUCIBLE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 descr="back14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838200"/>
            <a:ext cx="81534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660066"/>
                </a:solidFill>
              </a:rPr>
              <a:t>The simplest form of natural circulation 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660066"/>
                </a:solidFill>
              </a:rPr>
              <a:t>evaporator is the evaporating dish. </a:t>
            </a:r>
          </a:p>
          <a:p>
            <a:pPr eaLnBrk="1" hangingPunct="1">
              <a:buFontTx/>
              <a:buNone/>
            </a:pPr>
            <a:endParaRPr lang="en-US" altLang="en-US" sz="1400" b="1">
              <a:solidFill>
                <a:srgbClr val="660066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It consists of a hemispherical or shallow 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pan constructed from a suitable material 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such as porcelain, glass, silica ware, 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copper or stainless steel. </a:t>
            </a:r>
          </a:p>
          <a:p>
            <a:pPr eaLnBrk="1" hangingPunct="1">
              <a:buFontTx/>
              <a:buNone/>
            </a:pPr>
            <a:endParaRPr lang="en-US" altLang="en-US" sz="1400" b="1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					It is used for 						evaporation of liquids. </a:t>
            </a:r>
            <a:endParaRPr lang="en-AU" altLang="en-US" b="1">
              <a:solidFill>
                <a:srgbClr val="000066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EVAPORATING  DISH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609600"/>
            <a:ext cx="7467600" cy="571500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Those used in heating</a:t>
            </a: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  <a:hlinkClick r:id="rId3" action="ppaction://hlinksldjump"/>
              </a:rPr>
              <a:t>Burner</a:t>
            </a:r>
            <a:r>
              <a:rPr lang="en-US" sz="3000" b="1">
                <a:solidFill>
                  <a:srgbClr val="000066"/>
                </a:solidFill>
              </a:rPr>
              <a:t>; </a:t>
            </a:r>
            <a:r>
              <a:rPr lang="en-US" sz="3000" b="1">
                <a:solidFill>
                  <a:srgbClr val="000066"/>
                </a:solidFill>
                <a:hlinkClick r:id="rId4" action="ppaction://hlinksldjump"/>
              </a:rPr>
              <a:t>Water bath</a:t>
            </a:r>
            <a:r>
              <a:rPr lang="en-US" sz="3000" b="1">
                <a:solidFill>
                  <a:srgbClr val="000066"/>
                </a:solidFill>
              </a:rPr>
              <a:t>; Sand bath; </a:t>
            </a: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Wire gauze and tripod stand; </a:t>
            </a: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  <a:hlinkClick r:id="rId5" action="ppaction://hlinksldjump"/>
              </a:rPr>
              <a:t>Hot air oven</a:t>
            </a:r>
            <a:r>
              <a:rPr lang="en-US" sz="3000" b="1">
                <a:solidFill>
                  <a:srgbClr val="000066"/>
                </a:solidFill>
              </a:rPr>
              <a:t>; Thermometer</a:t>
            </a: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Font typeface="Wingdings 2"/>
              <a:buChar char=""/>
              <a:defRPr/>
            </a:pPr>
            <a:endParaRPr lang="en-US" sz="2000" b="1">
              <a:solidFill>
                <a:srgbClr val="000066"/>
              </a:solidFill>
            </a:endParaRP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Those used in laboratory procedures </a:t>
            </a: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  <a:hlinkClick r:id="rId6" action="ppaction://hlinksldjump"/>
              </a:rPr>
              <a:t>Crucible</a:t>
            </a:r>
            <a:r>
              <a:rPr lang="en-US" sz="3000" b="1">
                <a:solidFill>
                  <a:srgbClr val="000066"/>
                </a:solidFill>
              </a:rPr>
              <a:t>; </a:t>
            </a:r>
            <a:r>
              <a:rPr lang="en-US" sz="3000" b="1">
                <a:solidFill>
                  <a:srgbClr val="000066"/>
                </a:solidFill>
                <a:hlinkClick r:id="rId7" action="ppaction://hlinksldjump"/>
              </a:rPr>
              <a:t>Evaporating dish</a:t>
            </a:r>
            <a:r>
              <a:rPr lang="en-US" sz="3000" b="1">
                <a:solidFill>
                  <a:srgbClr val="000066"/>
                </a:solidFill>
              </a:rPr>
              <a:t>; </a:t>
            </a:r>
            <a:r>
              <a:rPr lang="en-US" sz="3000" b="1">
                <a:solidFill>
                  <a:srgbClr val="000066"/>
                </a:solidFill>
                <a:hlinkClick r:id="rId8" action="ppaction://hlinksldjump"/>
              </a:rPr>
              <a:t>Distillator</a:t>
            </a:r>
            <a:r>
              <a:rPr lang="en-US" sz="3000" b="1">
                <a:solidFill>
                  <a:srgbClr val="000066"/>
                </a:solidFill>
              </a:rPr>
              <a:t>; </a:t>
            </a: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  <a:hlinkClick r:id="rId9" action="ppaction://hlinksldjump"/>
              </a:rPr>
              <a:t>Condenser</a:t>
            </a:r>
            <a:r>
              <a:rPr lang="en-US" sz="3000" b="1">
                <a:solidFill>
                  <a:srgbClr val="000066"/>
                </a:solidFill>
              </a:rPr>
              <a:t>; Retort still; </a:t>
            </a:r>
            <a:r>
              <a:rPr lang="en-US" sz="3000" b="1">
                <a:solidFill>
                  <a:srgbClr val="000066"/>
                </a:solidFill>
                <a:hlinkClick r:id="rId10" action="ppaction://hlinksldjump"/>
              </a:rPr>
              <a:t>Desiccator</a:t>
            </a:r>
            <a:r>
              <a:rPr lang="en-US" sz="3000" b="1">
                <a:solidFill>
                  <a:srgbClr val="000066"/>
                </a:solidFill>
              </a:rPr>
              <a:t>; </a:t>
            </a: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Tray dryer; </a:t>
            </a:r>
            <a:r>
              <a:rPr lang="en-US" sz="3000" b="1">
                <a:solidFill>
                  <a:srgbClr val="000066"/>
                </a:solidFill>
                <a:hlinkClick r:id="rId11" action="ppaction://hlinksldjump"/>
              </a:rPr>
              <a:t>Pycnometer</a:t>
            </a:r>
            <a:r>
              <a:rPr lang="en-US" sz="3000" b="1">
                <a:solidFill>
                  <a:srgbClr val="000066"/>
                </a:solidFill>
              </a:rPr>
              <a:t>; Hydrometer; </a:t>
            </a: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  <a:hlinkClick r:id="rId12" action="ppaction://hlinksldjump"/>
              </a:rPr>
              <a:t>Alcoholometer</a:t>
            </a:r>
            <a:r>
              <a:rPr lang="en-US" sz="3000" b="1">
                <a:solidFill>
                  <a:srgbClr val="000066"/>
                </a:solidFill>
              </a:rPr>
              <a:t>.</a:t>
            </a:r>
            <a:endParaRPr lang="en-AU" sz="3000" b="1">
              <a:solidFill>
                <a:srgbClr val="000066"/>
              </a:solidFill>
            </a:endParaRPr>
          </a:p>
          <a:p>
            <a:pPr marL="274320" indent="-274320">
              <a:lnSpc>
                <a:spcPct val="110000"/>
              </a:lnSpc>
              <a:spcBef>
                <a:spcPct val="10000"/>
              </a:spcBef>
              <a:buClr>
                <a:schemeClr val="bg1"/>
              </a:buClr>
              <a:buFont typeface="Wingdings 2"/>
              <a:buChar char=""/>
              <a:defRPr/>
            </a:pPr>
            <a:endParaRPr lang="en-AU" sz="3000" b="1">
              <a:solidFill>
                <a:srgbClr val="000066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6" descr="back1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19200"/>
            <a:ext cx="8534400" cy="1143000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For simple distillation in the lab, a distillation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flask with side arm sloping downwards is used.</a:t>
            </a:r>
            <a:r>
              <a:rPr lang="en-US" b="1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43012" name="Text Box 13"/>
          <p:cNvSpPr txBox="1">
            <a:spLocks noChangeArrowheads="1"/>
          </p:cNvSpPr>
          <p:nvPr/>
        </p:nvSpPr>
        <p:spPr bwMode="auto">
          <a:xfrm>
            <a:off x="5410200" y="2819401"/>
            <a:ext cx="4953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b="1">
                <a:solidFill>
                  <a:srgbClr val="000066"/>
                </a:solidFill>
              </a:rPr>
              <a:t>When large quantities of water are to be condensed,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b="1">
                <a:solidFill>
                  <a:srgbClr val="000066"/>
                </a:solidFill>
              </a:rPr>
              <a:t>a spray or jet condenser is frequently used, which brings the vapor in direct contact with cooling water.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DISTILLATOR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04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286000" y="1025526"/>
            <a:ext cx="7848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3000" b="1">
                <a:solidFill>
                  <a:srgbClr val="660066"/>
                </a:solidFill>
              </a:rPr>
              <a:t>The flask should be of such a size that it is one-half to two-thirds full of the liquid to be distilled. </a:t>
            </a:r>
          </a:p>
          <a:p>
            <a:pPr eaLnBrk="1" hangingPunct="1">
              <a:lnSpc>
                <a:spcPct val="130000"/>
              </a:lnSpc>
            </a:pPr>
            <a:endParaRPr lang="en-US" altLang="en-US" sz="3000" b="1">
              <a:solidFill>
                <a:srgbClr val="660066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3000" b="1">
                <a:solidFill>
                  <a:srgbClr val="000066"/>
                </a:solidFill>
              </a:rPr>
              <a:t>When large quantities of water are to be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000" b="1">
                <a:solidFill>
                  <a:srgbClr val="000066"/>
                </a:solidFill>
              </a:rPr>
              <a:t>condensed, a spray or jet condenser is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000" b="1">
                <a:solidFill>
                  <a:srgbClr val="000066"/>
                </a:solidFill>
              </a:rPr>
              <a:t>frequently used, which brings the vapor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000" b="1">
                <a:solidFill>
                  <a:srgbClr val="000066"/>
                </a:solidFill>
              </a:rPr>
              <a:t>in direct contact with cooling water.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55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back1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914400"/>
            <a:ext cx="6324600" cy="548640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A condenser is a heat exchanger.</a:t>
            </a:r>
            <a:r>
              <a:rPr lang="en-US" sz="3000" b="1">
                <a:solidFill>
                  <a:srgbClr val="000066"/>
                </a:solidFill>
              </a:rPr>
              <a:t>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endParaRPr lang="en-US" sz="3000" b="1">
              <a:solidFill>
                <a:srgbClr val="000066"/>
              </a:solidFill>
            </a:endParaRP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660066"/>
                </a:solidFill>
              </a:rPr>
              <a:t>Liebig Condenser  :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This consists of a long glass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tube that is connected with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the boiler, be it a retort or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flask, thus affording passage to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the vapor arising from the boiler.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Surrounding this glass tube is a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second tube, usually made of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glass, through which passes a </a:t>
            </a:r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stream of cold water. 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CONDENSER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6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6" descr="back14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762000"/>
            <a:ext cx="8382000" cy="2819400"/>
          </a:xfrm>
        </p:spPr>
        <p:txBody>
          <a:bodyPr>
            <a:normAutofit/>
          </a:bodyPr>
          <a:lstStyle/>
          <a:p>
            <a:pPr marL="274320" indent="-274320">
              <a:spcBef>
                <a:spcPct val="5000"/>
              </a:spcBef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It is used for removing moisture or dehydration </a:t>
            </a:r>
          </a:p>
          <a:p>
            <a:pPr marL="274320" indent="-274320">
              <a:spcBef>
                <a:spcPct val="5000"/>
              </a:spcBef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of substances at moderate temperature. </a:t>
            </a:r>
          </a:p>
          <a:p>
            <a:pPr marL="274320" indent="-274320">
              <a:spcBef>
                <a:spcPct val="5000"/>
              </a:spcBef>
              <a:buNone/>
              <a:defRPr/>
            </a:pPr>
            <a:endParaRPr lang="en-US" sz="1000" b="1">
              <a:solidFill>
                <a:srgbClr val="660066"/>
              </a:solidFill>
            </a:endParaRPr>
          </a:p>
          <a:p>
            <a:pPr marL="274320" indent="-274320">
              <a:spcBef>
                <a:spcPct val="5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It is an airtight thick walled hard glass vessel </a:t>
            </a:r>
          </a:p>
          <a:p>
            <a:pPr marL="274320" indent="-274320">
              <a:spcBef>
                <a:spcPct val="5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provided with a glass lid fitting perfectly </a:t>
            </a:r>
          </a:p>
          <a:p>
            <a:pPr marL="274320" indent="-274320">
              <a:spcBef>
                <a:spcPct val="5000"/>
              </a:spcBef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on the upper rim of the desiccator. </a:t>
            </a:r>
          </a:p>
          <a:p>
            <a:pPr marL="274320" indent="-274320">
              <a:spcBef>
                <a:spcPct val="5000"/>
              </a:spcBef>
              <a:buNone/>
              <a:defRPr/>
            </a:pP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5029200" y="3505201"/>
            <a:ext cx="53340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b="1">
                <a:solidFill>
                  <a:srgbClr val="000066"/>
                </a:solidFill>
              </a:rPr>
              <a:t>The air inside the desiccator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b="1">
                <a:solidFill>
                  <a:srgbClr val="000066"/>
                </a:solidFill>
              </a:rPr>
              <a:t>is always kept dry by placing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b="1">
                <a:solidFill>
                  <a:srgbClr val="000066"/>
                </a:solidFill>
              </a:rPr>
              <a:t>some drying agent like fused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b="1">
                <a:solidFill>
                  <a:srgbClr val="000066"/>
                </a:solidFill>
              </a:rPr>
              <a:t>calcium chloride or conc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b="1">
                <a:solidFill>
                  <a:srgbClr val="000066"/>
                </a:solidFill>
              </a:rPr>
              <a:t>sulphuric acid.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DESSICATOR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3" descr="back14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838200"/>
            <a:ext cx="5715000" cy="54102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Pycnometer or a specific 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gravity bottle is a flat-bottomed 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bulb-like glass bottle with a 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long tapering neck.</a:t>
            </a:r>
            <a:r>
              <a:rPr lang="en-US" b="1">
                <a:solidFill>
                  <a:srgbClr val="000066"/>
                </a:solidFill>
              </a:rPr>
              <a:t>  A well-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ground solid glass stopper with 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a narrow bore fits the neck. 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endParaRPr lang="en-US" sz="1400" b="1">
              <a:solidFill>
                <a:srgbClr val="000066"/>
              </a:solidFill>
            </a:endParaRP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A specific gravity bottle should 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always be held by the neck and 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never by the bulb. 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endParaRPr lang="en-US" sz="1400" b="1">
              <a:solidFill>
                <a:srgbClr val="000066"/>
              </a:solidFill>
            </a:endParaRP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It is used in the determination </a:t>
            </a:r>
          </a:p>
          <a:p>
            <a:pPr marL="274320" indent="-274320">
              <a:lnSpc>
                <a:spcPct val="85000"/>
              </a:lnSpc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of specific gravity.</a:t>
            </a:r>
            <a:endParaRPr lang="en-AU" b="1">
              <a:solidFill>
                <a:srgbClr val="000066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PYCNOMETER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back14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685800"/>
            <a:ext cx="8001000" cy="990600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Used for estimating the strength of alcohol.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Markings are in actual percentage of alcohol. </a:t>
            </a:r>
          </a:p>
          <a:p>
            <a:pPr marL="274320" indent="-274320">
              <a:buNone/>
              <a:defRPr/>
            </a:pPr>
            <a:endParaRPr lang="en-US" sz="2000" b="1">
              <a:solidFill>
                <a:srgbClr val="000066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ALCOHOLMETER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953000" y="1695450"/>
            <a:ext cx="5257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The alcoholometer is dipped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in a sufficient quantity of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alcohol and allowed to float.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The graduations on the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alcoholometer are such that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when alcoholometer is at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rest, the lower meniscus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coincides with percentage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content of alcohol in the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</a:rPr>
              <a:t>given liquid.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914400"/>
            <a:ext cx="8534400" cy="5791200"/>
          </a:xfrm>
        </p:spPr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Utensils should be washed when used for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first time and again washed immediately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after use.</a:t>
            </a:r>
          </a:p>
          <a:p>
            <a:pPr marL="609600" indent="-609600">
              <a:buNone/>
              <a:defRPr/>
            </a:pPr>
            <a:endParaRPr lang="en-US" sz="1000" b="1">
              <a:solidFill>
                <a:srgbClr val="660066"/>
              </a:solidFill>
            </a:endParaRP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Hydrochloric acid, nitric acid, or a solution 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of potassium bichromate in sulphuric acid 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may be beneficial to remove dirt and other 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stains. </a:t>
            </a:r>
          </a:p>
          <a:p>
            <a:pPr marL="609600" indent="-609600">
              <a:buNone/>
              <a:defRPr/>
            </a:pPr>
            <a:endParaRPr lang="en-US" sz="1000" b="1">
              <a:solidFill>
                <a:srgbClr val="000066"/>
              </a:solidFill>
            </a:endParaRP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Ordinary cleaning is done with soda and 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hot water. To remove greasy and oily materials, 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methylated spirit, ether, chloroform is used.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CLEANSING  OF  UTENSILS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219200"/>
            <a:ext cx="8001000" cy="49530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10000"/>
              </a:spcBef>
              <a:buNone/>
              <a:defRPr/>
            </a:pPr>
            <a:r>
              <a:rPr lang="en-US" sz="3000" b="1" dirty="0">
                <a:solidFill>
                  <a:srgbClr val="660066"/>
                </a:solidFill>
              </a:rPr>
              <a:t>After completion of </a:t>
            </a:r>
            <a:r>
              <a:rPr lang="en-US" sz="3000" b="1" dirty="0" err="1">
                <a:solidFill>
                  <a:srgbClr val="660066"/>
                </a:solidFill>
              </a:rPr>
              <a:t>trituration</a:t>
            </a:r>
            <a:r>
              <a:rPr lang="en-US" sz="3000" b="1" dirty="0">
                <a:solidFill>
                  <a:srgbClr val="660066"/>
                </a:solidFill>
              </a:rPr>
              <a:t>, mortar, </a:t>
            </a:r>
          </a:p>
          <a:p>
            <a:pPr marL="609600" indent="-609600">
              <a:spcBef>
                <a:spcPct val="10000"/>
              </a:spcBef>
              <a:buNone/>
              <a:defRPr/>
            </a:pPr>
            <a:r>
              <a:rPr lang="en-US" sz="3000" b="1" dirty="0">
                <a:solidFill>
                  <a:srgbClr val="660066"/>
                </a:solidFill>
              </a:rPr>
              <a:t>pestle and spatula are to be several times </a:t>
            </a:r>
          </a:p>
          <a:p>
            <a:pPr marL="609600" indent="-609600">
              <a:spcBef>
                <a:spcPct val="10000"/>
              </a:spcBef>
              <a:buNone/>
              <a:defRPr/>
            </a:pPr>
            <a:r>
              <a:rPr lang="en-US" sz="3000" b="1" dirty="0">
                <a:solidFill>
                  <a:srgbClr val="660066"/>
                </a:solidFill>
              </a:rPr>
              <a:t>scalded with boiling water, being after </a:t>
            </a:r>
          </a:p>
          <a:p>
            <a:pPr marL="609600" indent="-609600">
              <a:spcBef>
                <a:spcPct val="10000"/>
              </a:spcBef>
              <a:buNone/>
              <a:defRPr/>
            </a:pPr>
            <a:r>
              <a:rPr lang="en-US" sz="3000" b="1" dirty="0">
                <a:solidFill>
                  <a:srgbClr val="660066"/>
                </a:solidFill>
              </a:rPr>
              <a:t>every scalding wiped quite dry and clean.</a:t>
            </a:r>
            <a:r>
              <a:rPr lang="en-US" sz="3000" b="1" dirty="0">
                <a:solidFill>
                  <a:srgbClr val="000066"/>
                </a:solidFill>
              </a:rPr>
              <a:t> </a:t>
            </a:r>
          </a:p>
          <a:p>
            <a:pPr marL="609600" indent="-609600">
              <a:spcBef>
                <a:spcPct val="10000"/>
              </a:spcBef>
              <a:buNone/>
              <a:defRPr/>
            </a:pPr>
            <a:endParaRPr lang="en-US" sz="1000" b="1" dirty="0">
              <a:solidFill>
                <a:srgbClr val="000066"/>
              </a:solidFill>
            </a:endParaRPr>
          </a:p>
          <a:p>
            <a:pPr marL="609600" indent="-609600">
              <a:spcBef>
                <a:spcPct val="10000"/>
              </a:spcBef>
              <a:buNone/>
              <a:defRPr/>
            </a:pPr>
            <a:r>
              <a:rPr lang="en-US" sz="3000" b="1" dirty="0">
                <a:solidFill>
                  <a:srgbClr val="000066"/>
                </a:solidFill>
              </a:rPr>
              <a:t>If further precaution is used of exposing </a:t>
            </a:r>
          </a:p>
          <a:p>
            <a:pPr marL="609600" indent="-609600">
              <a:spcBef>
                <a:spcPct val="10000"/>
              </a:spcBef>
              <a:buNone/>
              <a:defRPr/>
            </a:pPr>
            <a:r>
              <a:rPr lang="en-US" sz="3000" b="1" dirty="0">
                <a:solidFill>
                  <a:srgbClr val="000066"/>
                </a:solidFill>
              </a:rPr>
              <a:t>mortar, pestle and spatula to a heat </a:t>
            </a:r>
          </a:p>
          <a:p>
            <a:pPr marL="609600" indent="-609600">
              <a:spcBef>
                <a:spcPct val="10000"/>
              </a:spcBef>
              <a:buNone/>
              <a:defRPr/>
            </a:pPr>
            <a:r>
              <a:rPr lang="en-US" sz="3000" b="1" dirty="0">
                <a:solidFill>
                  <a:srgbClr val="000066"/>
                </a:solidFill>
              </a:rPr>
              <a:t>approaching red heat, this will dissipate </a:t>
            </a:r>
          </a:p>
          <a:p>
            <a:pPr marL="609600" indent="-609600">
              <a:spcBef>
                <a:spcPct val="10000"/>
              </a:spcBef>
              <a:buNone/>
              <a:defRPr/>
            </a:pPr>
            <a:r>
              <a:rPr lang="en-US" sz="3000" b="1" dirty="0">
                <a:solidFill>
                  <a:srgbClr val="000066"/>
                </a:solidFill>
              </a:rPr>
              <a:t>every thought that any least rest of the </a:t>
            </a:r>
          </a:p>
          <a:p>
            <a:pPr marL="609600" indent="-609600">
              <a:spcBef>
                <a:spcPct val="10000"/>
              </a:spcBef>
              <a:buNone/>
              <a:defRPr/>
            </a:pPr>
            <a:r>
              <a:rPr lang="en-US" sz="3000" b="1" dirty="0">
                <a:solidFill>
                  <a:srgbClr val="000066"/>
                </a:solidFill>
              </a:rPr>
              <a:t>medicine last triturated can cling to them.</a:t>
            </a:r>
            <a:endParaRPr lang="en-AU" sz="3000" b="1" dirty="0">
              <a:solidFill>
                <a:srgbClr val="000066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MORTAR  AND  PESTLE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762000"/>
            <a:ext cx="8839200" cy="34290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The apparatus used in trituration is the 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mortar and the pestle, aided by the spatula.</a:t>
            </a:r>
          </a:p>
          <a:p>
            <a:pPr marL="609600" indent="-609600">
              <a:buNone/>
              <a:defRPr/>
            </a:pPr>
            <a:endParaRPr lang="en-US" b="1">
              <a:solidFill>
                <a:srgbClr val="660066"/>
              </a:solidFill>
            </a:endParaRP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Mortars are available in diverse sizes, shapes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and material, but are usually hemispherical 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in shape and made of agate, iron 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or steel, porcelain, glass </a:t>
            </a:r>
          </a:p>
          <a:p>
            <a:pPr marL="609600" indent="-60960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and wedgewood.</a:t>
            </a:r>
          </a:p>
          <a:p>
            <a:pPr marL="609600" indent="-609600">
              <a:buNone/>
              <a:defRPr/>
            </a:pP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88" name="Rectangle 19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MORTAR  AND  PESTLE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8534400" cy="51816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spcBef>
                <a:spcPct val="5000"/>
              </a:spcBef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3000" b="1">
                <a:solidFill>
                  <a:srgbClr val="660066"/>
                </a:solidFill>
              </a:rPr>
              <a:t>Porcelain mortar</a:t>
            </a:r>
            <a:r>
              <a:rPr lang="en-US" sz="3000" b="1">
                <a:solidFill>
                  <a:srgbClr val="000066"/>
                </a:solidFill>
              </a:rPr>
              <a:t> - for trituration of </a:t>
            </a: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	powders. Inside of mortar and face of </a:t>
            </a: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	pestle should be ground and unglazed</a:t>
            </a: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	for producing friction.  </a:t>
            </a: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Font typeface="Wingdings 2"/>
              <a:buChar char=""/>
              <a:defRPr/>
            </a:pPr>
            <a:endParaRPr lang="en-US" sz="1400" b="1">
              <a:solidFill>
                <a:srgbClr val="000066"/>
              </a:solidFill>
            </a:endParaRP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3000" b="1">
                <a:solidFill>
                  <a:srgbClr val="660066"/>
                </a:solidFill>
              </a:rPr>
              <a:t>Glass mortar</a:t>
            </a:r>
            <a:r>
              <a:rPr lang="en-US" sz="3000" b="1">
                <a:solidFill>
                  <a:srgbClr val="000066"/>
                </a:solidFill>
              </a:rPr>
              <a:t> - for mercurial preparations,</a:t>
            </a: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	ointments.</a:t>
            </a: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Font typeface="Wingdings 2"/>
              <a:buChar char=""/>
              <a:defRPr/>
            </a:pPr>
            <a:endParaRPr lang="en-US" sz="1400" b="1">
              <a:solidFill>
                <a:srgbClr val="000066"/>
              </a:solidFill>
            </a:endParaRP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3000" b="1">
                <a:solidFill>
                  <a:srgbClr val="660066"/>
                </a:solidFill>
              </a:rPr>
              <a:t>Agate mortars</a:t>
            </a:r>
            <a:r>
              <a:rPr lang="en-US" sz="3000" b="1">
                <a:solidFill>
                  <a:srgbClr val="000066"/>
                </a:solidFill>
              </a:rPr>
              <a:t> - for hard substances</a:t>
            </a: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Font typeface="Wingdings 2"/>
              <a:buChar char=""/>
              <a:defRPr/>
            </a:pPr>
            <a:endParaRPr lang="en-US" sz="1400" b="1">
              <a:solidFill>
                <a:srgbClr val="000066"/>
              </a:solidFill>
            </a:endParaRP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Font typeface="Wingdings 2"/>
              <a:buChar char=""/>
              <a:defRPr/>
            </a:pPr>
            <a:r>
              <a:rPr lang="en-US" sz="3000" b="1">
                <a:solidFill>
                  <a:srgbClr val="660066"/>
                </a:solidFill>
              </a:rPr>
              <a:t>Iron or steel mortar</a:t>
            </a:r>
            <a:r>
              <a:rPr lang="en-US" sz="3000" b="1">
                <a:solidFill>
                  <a:srgbClr val="000066"/>
                </a:solidFill>
              </a:rPr>
              <a:t> - for pulverizing hard</a:t>
            </a: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None/>
              <a:defRPr/>
            </a:pPr>
            <a:r>
              <a:rPr lang="en-US" sz="3000" b="1">
                <a:solidFill>
                  <a:srgbClr val="000066"/>
                </a:solidFill>
              </a:rPr>
              <a:t>	substances, e.g. seeds of Nux vomica</a:t>
            </a:r>
          </a:p>
          <a:p>
            <a:pPr marL="274320" indent="-274320">
              <a:spcBef>
                <a:spcPct val="5000"/>
              </a:spcBef>
              <a:buClr>
                <a:schemeClr val="bg1"/>
              </a:buClr>
              <a:buFont typeface="Wingdings 2"/>
              <a:buChar char=""/>
              <a:defRPr/>
            </a:pPr>
            <a:endParaRPr lang="en-US" sz="3000" b="1">
              <a:solidFill>
                <a:srgbClr val="000066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8153400" cy="5943600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Pestle of porcelain, accompanying the mortar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has a wooden handle, which is fixed into the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head of the pestle that is made of the same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material as that of the mortar. The fixing has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to be properly cemented, as the handle tends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to separate from the head due to repeated use. </a:t>
            </a:r>
          </a:p>
          <a:p>
            <a:pPr marL="274320" indent="-274320">
              <a:buNone/>
              <a:defRPr/>
            </a:pPr>
            <a:endParaRPr lang="en-US" b="1">
              <a:solidFill>
                <a:srgbClr val="000066"/>
              </a:solidFill>
            </a:endParaRP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660066"/>
                </a:solidFill>
              </a:rPr>
              <a:t>Mortar and pestle should not be interchanged.</a:t>
            </a:r>
            <a:r>
              <a:rPr lang="en-US" b="1">
                <a:solidFill>
                  <a:srgbClr val="000066"/>
                </a:solidFill>
              </a:rPr>
              <a:t>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The efficiency of trituration depends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on the maximum contact between the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surfaces of the head of the pestle and the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interior of the mortar. </a:t>
            </a:r>
            <a:endParaRPr lang="en-AU" b="1">
              <a:solidFill>
                <a:srgbClr val="000066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back14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026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0"/>
            <a:ext cx="8229600" cy="2895600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Chopping boards should be made of sound,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well-seasoned maple, and maybe circular or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oval shaped. Marble or glazed porcelain slabs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may also be utilized. It is used as a base for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cutting, slicing or chopping fresh medicinal </a:t>
            </a:r>
          </a:p>
          <a:p>
            <a:pPr marL="274320" indent="-274320">
              <a:buNone/>
              <a:defRPr/>
            </a:pPr>
            <a:r>
              <a:rPr lang="en-US" b="1">
                <a:solidFill>
                  <a:srgbClr val="000066"/>
                </a:solidFill>
              </a:rPr>
              <a:t>plants and their parts.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CHOPPING  BOARD  AND  KNIFE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34001" y="3922714"/>
            <a:ext cx="4989513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660066"/>
                </a:solidFill>
                <a:latin typeface="Arial" charset="0"/>
              </a:rPr>
              <a:t>Chopping knives should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660066"/>
                </a:solidFill>
                <a:latin typeface="Arial" charset="0"/>
              </a:rPr>
              <a:t>be made of good steel, well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660066"/>
                </a:solidFill>
                <a:latin typeface="Arial" charset="0"/>
              </a:rPr>
              <a:t>polished and free from rust,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660066"/>
                </a:solidFill>
                <a:latin typeface="Arial" charset="0"/>
              </a:rPr>
              <a:t>as rust decomposes many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>
                <a:solidFill>
                  <a:srgbClr val="660066"/>
                </a:solidFill>
                <a:latin typeface="Arial" charset="0"/>
              </a:rPr>
              <a:t>vegetable juices at once. </a:t>
            </a:r>
            <a:endParaRPr lang="en-AU" sz="2800" b="1">
              <a:solidFill>
                <a:srgbClr val="660066"/>
              </a:solidFill>
              <a:latin typeface="Arial" charset="0"/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ack14b"/>
          <p:cNvPicPr>
            <a:picLocks noChangeAspect="1" noChangeArrowheads="1"/>
          </p:cNvPicPr>
          <p:nvPr/>
        </p:nvPicPr>
        <p:blipFill>
          <a:blip r:embed="rId2">
            <a:lum bright="3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77724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660066"/>
                </a:solidFill>
              </a:rPr>
              <a:t>During succussion, vial should be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660066"/>
                </a:solidFill>
              </a:rPr>
              <a:t>struck against a hard and elastic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660066"/>
                </a:solidFill>
              </a:rPr>
              <a:t>object, so that strike of the vial ends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660066"/>
                </a:solidFill>
              </a:rPr>
              <a:t>in a jerk.</a:t>
            </a:r>
            <a:r>
              <a:rPr lang="en-US" altLang="en-US" b="1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6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66"/>
                </a:solidFill>
              </a:rPr>
              <a:t>This is achieved by </a:t>
            </a:r>
            <a:r>
              <a:rPr lang="en-US" altLang="en-US" b="1" smtClean="0">
                <a:solidFill>
                  <a:srgbClr val="660066"/>
                </a:solidFill>
              </a:rPr>
              <a:t>leather pad,</a:t>
            </a:r>
            <a:r>
              <a:rPr lang="en-US" altLang="en-US" b="1" smtClean="0">
                <a:solidFill>
                  <a:srgbClr val="000066"/>
                </a:solidFill>
              </a:rPr>
              <a:t> having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66"/>
                </a:solidFill>
              </a:rPr>
              <a:t>a belt from the edge of the longer side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000066"/>
                </a:solidFill>
              </a:rPr>
              <a:t>to secure the pad on the palm.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 LEATHER  PAD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5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back14z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742950"/>
            <a:ext cx="7772400" cy="55626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</a:rPr>
              <a:t>The utensil in which drug is packed for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</a:rPr>
              <a:t>percolation is a percolator. 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1000" b="1">
              <a:solidFill>
                <a:srgbClr val="660066"/>
              </a:solidFill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A percolating apparatus consists of the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percolator and the receiver. The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percolator has a body, which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contains the packing and a lower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narrow portion called the neck that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may be connected to the receiver.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1000" b="1">
              <a:solidFill>
                <a:srgbClr val="000066"/>
              </a:solidFill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The saturated solution emerging from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percolator is called percolate and is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collected in the receiving bottle. </a:t>
            </a:r>
            <a:endParaRPr lang="en-AU" altLang="en-US" b="1">
              <a:solidFill>
                <a:srgbClr val="000066"/>
              </a:solidFill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676400" y="152400"/>
            <a:ext cx="8915400" cy="6629400"/>
          </a:xfrm>
          <a:prstGeom prst="rect">
            <a:avLst/>
          </a:prstGeom>
          <a:noFill/>
          <a:ln w="9525">
            <a:solidFill>
              <a:srgbClr val="90489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solidFill>
            <a:srgbClr val="664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     PERCOLATOR</a:t>
            </a:r>
            <a:endParaRPr lang="en-AU" altLang="en-US" sz="3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</TotalTime>
  <Words>1738</Words>
  <Application>Microsoft Office PowerPoint</Application>
  <PresentationFormat>Widescreen</PresentationFormat>
  <Paragraphs>358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Century Gothic</vt:lpstr>
      <vt:lpstr>Times New Roman</vt:lpstr>
      <vt:lpstr>Wingdings 2</vt:lpstr>
      <vt:lpstr>Wingdings 3</vt:lpstr>
      <vt:lpstr>Slice</vt:lpstr>
      <vt:lpstr>       Prepared By Dr.SREEJA.S H.O.D, Dept of Pharmacy</vt:lpstr>
      <vt:lpstr> FOR PREPARATION  OF   HOMOEOPATHIC MEDICINES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WOODEN PRESS</vt:lpstr>
      <vt:lpstr>ROLLER PRESS</vt:lpstr>
      <vt:lpstr>HYDROULIC PRESS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Prepared By Dr.SREEJA.S H.O.D, Dept of Pharmacy</dc:title>
  <dc:creator>Lib Lab One</dc:creator>
  <cp:lastModifiedBy>Lib Lab One</cp:lastModifiedBy>
  <cp:revision>1</cp:revision>
  <dcterms:created xsi:type="dcterms:W3CDTF">2021-11-16T09:53:02Z</dcterms:created>
  <dcterms:modified xsi:type="dcterms:W3CDTF">2021-11-16T09:54:19Z</dcterms:modified>
</cp:coreProperties>
</file>